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5" r:id="rId6"/>
    <p:sldId id="259" r:id="rId7"/>
    <p:sldId id="266" r:id="rId8"/>
    <p:sldId id="268" r:id="rId9"/>
    <p:sldId id="269" r:id="rId10"/>
    <p:sldId id="270" r:id="rId11"/>
    <p:sldId id="271" r:id="rId12"/>
    <p:sldId id="276" r:id="rId13"/>
    <p:sldId id="274" r:id="rId14"/>
    <p:sldId id="275" r:id="rId15"/>
    <p:sldId id="277" r:id="rId16"/>
    <p:sldId id="278" r:id="rId17"/>
    <p:sldId id="279" r:id="rId18"/>
    <p:sldId id="260" r:id="rId19"/>
    <p:sldId id="280" r:id="rId20"/>
    <p:sldId id="273" r:id="rId21"/>
    <p:sldId id="281" r:id="rId22"/>
    <p:sldId id="272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05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21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069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7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434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14c89b35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14c89b35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51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f9fff134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f9fff134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2da19282f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2da19282f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2da19282f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2da19282f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1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14c89b35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14c89b35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14c89b35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14c89b35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4c89b3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4c89b3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2da19282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2da19282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14c89b35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14c89b35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14c89b3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14c89b3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14c89b35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14c89b35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6605136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41972222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5594193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32931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4689409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7993826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9522723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57133565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4337899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563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33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0714437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5689406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5367663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5092967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6582401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6071689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4788879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33248177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 smtClean="0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1701446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063250" y="3916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T.C. ESKİŞEHİR OSMANGAZİ ÜNİVERSİTESİ</a:t>
            </a:r>
            <a:endParaRPr sz="11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MÜHENDİSLİK-MİMARLİK FAKÜLTESİ</a:t>
            </a:r>
            <a:endParaRPr sz="11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BİLGİSAYAR MÜHENDİSLİĞİ BÖLÜMÜ</a:t>
            </a:r>
            <a:endParaRPr sz="11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BİÇİMSEL DİLLER VE OTOMATA - FORMAL LANGUAGES AND AUTOMATA</a:t>
            </a:r>
            <a:endParaRPr sz="11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BAHAR 2021-22</a:t>
            </a:r>
            <a:endParaRPr sz="11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803934" y="3134451"/>
            <a:ext cx="4808846" cy="1461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GROUP 7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Enes AY – 152120191097 (Grup Koordinatörü)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Muhammed SUWANEH – 152120181098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Hakam CHEDO - 152120181096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Resulberdi AKYYEV - 152120181074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Yavuz UÇARKUŞ - 152120171006</a:t>
            </a:r>
            <a:endParaRPr sz="1000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7"/>
          <p:cNvSpPr txBox="1">
            <a:spLocks noGrp="1"/>
          </p:cNvSpPr>
          <p:nvPr>
            <p:ph type="ctrTitle" idx="4294967295"/>
          </p:nvPr>
        </p:nvSpPr>
        <p:spPr>
          <a:xfrm>
            <a:off x="743414" y="1530713"/>
            <a:ext cx="8772293" cy="1925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REQUIREMENTS MANAGEMENT &amp; WORK EVALUATION SYSTEM</a:t>
            </a:r>
            <a:endParaRPr sz="1800" b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(</a:t>
            </a:r>
            <a:r>
              <a:rPr lang="tr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GEREKSİNİMLER YÖNETİMİ VE İŞ DEĞERLENDİRME SİSTEMİ</a:t>
            </a:r>
            <a:r>
              <a:rPr lang="tr" sz="1800" b="1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 - Çalışanlar Sayfası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C0664CF-055C-6C48-15EC-A0163D29E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95" y="1307478"/>
            <a:ext cx="5633699" cy="3494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 - Profil Sayfası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53FEAF-D0E9-1312-2F52-5F9667AC6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83" y="1347099"/>
            <a:ext cx="5036820" cy="308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326102" y="370778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 - Görevlerim</a:t>
            </a:r>
            <a:endParaRPr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9D0FD9-414D-A628-7BAE-58CF6C6FA7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44" y="1255904"/>
            <a:ext cx="6222226" cy="35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8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266629" y="21199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 –İş Değerlendirme Sayfası</a:t>
            </a:r>
            <a:endParaRPr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BA2E253-1EB0-89E9-5288-1C5AD739F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26" y="1211299"/>
            <a:ext cx="6369258" cy="36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0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F2F279D0-F5B3-6904-5924-B76EEE75905B}"/>
              </a:ext>
            </a:extLst>
          </p:cNvPr>
          <p:cNvSpPr/>
          <p:nvPr/>
        </p:nvSpPr>
        <p:spPr>
          <a:xfrm>
            <a:off x="579863" y="1182029"/>
            <a:ext cx="4661210" cy="3567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814E9A5-B305-F0AD-F7B0-FD4395E9F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7" y="1453918"/>
            <a:ext cx="5398703" cy="3023967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A314743-487B-E1EF-0717-32E8E3E4BC3C}"/>
              </a:ext>
            </a:extLst>
          </p:cNvPr>
          <p:cNvSpPr txBox="1"/>
          <p:nvPr/>
        </p:nvSpPr>
        <p:spPr>
          <a:xfrm>
            <a:off x="5540223" y="1932411"/>
            <a:ext cx="35145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Kabul edilen diziler</a:t>
            </a:r>
          </a:p>
          <a:p>
            <a:endParaRPr lang="tr-TR" sz="1400" dirty="0"/>
          </a:p>
          <a:p>
            <a:r>
              <a:rPr lang="tr-TR" sz="1400" dirty="0"/>
              <a:t>c, </a:t>
            </a:r>
            <a:r>
              <a:rPr lang="tr-TR" sz="1400" dirty="0" err="1"/>
              <a:t>cb</a:t>
            </a:r>
            <a:r>
              <a:rPr lang="tr-TR" sz="1400" dirty="0"/>
              <a:t>, </a:t>
            </a:r>
            <a:r>
              <a:rPr lang="tr-TR" sz="1400" dirty="0" err="1"/>
              <a:t>bc</a:t>
            </a:r>
            <a:endParaRPr lang="tr-TR" sz="1400" dirty="0"/>
          </a:p>
          <a:p>
            <a:endParaRPr lang="tr-TR" sz="1400" dirty="0"/>
          </a:p>
          <a:p>
            <a:r>
              <a:rPr lang="tr-TR" sz="1400" dirty="0"/>
              <a:t>c – İyi yapılmış </a:t>
            </a:r>
          </a:p>
          <a:p>
            <a:r>
              <a:rPr lang="tr-TR" sz="1400" dirty="0" err="1"/>
              <a:t>cb</a:t>
            </a:r>
            <a:r>
              <a:rPr lang="tr-TR" sz="1400" dirty="0"/>
              <a:t> – İyi yapılmış, Tamamlanmış</a:t>
            </a:r>
          </a:p>
          <a:p>
            <a:r>
              <a:rPr lang="tr-TR" sz="1400" dirty="0" err="1"/>
              <a:t>bc</a:t>
            </a:r>
            <a:r>
              <a:rPr lang="tr-TR" sz="1400" dirty="0"/>
              <a:t> – Tamamlanmış, İyi yapılmış</a:t>
            </a:r>
          </a:p>
        </p:txBody>
      </p:sp>
      <p:sp>
        <p:nvSpPr>
          <p:cNvPr id="8" name="Google Shape;253;p21">
            <a:extLst>
              <a:ext uri="{FF2B5EF4-FFF2-40B4-BE49-F238E27FC236}">
                <a16:creationId xmlns:a16="http://schemas.microsoft.com/office/drawing/2014/main" id="{F7D5D776-14D7-A151-2A5F-6FF0F8C6A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1100" y="39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 dirty="0"/>
              <a:t>Çözümün Biçimsel Diller Üzerinden Tarifi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91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2678495" y="300667"/>
            <a:ext cx="3558754" cy="494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İmplementasyonu</a:t>
            </a:r>
            <a:endParaRPr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6BC3265-8CB4-AA4D-931E-1C20B9F6B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9" y="1045876"/>
            <a:ext cx="4814674" cy="3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2612209" y="248627"/>
            <a:ext cx="3364845" cy="494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İmplementasyonu - 2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2DCACB6-6DC3-55CC-D6F6-71430BC01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5" y="909682"/>
            <a:ext cx="4198434" cy="36842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339A846-2ADD-78BD-6701-BE735A88F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13" y="909682"/>
            <a:ext cx="4299243" cy="36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9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2552735" y="270930"/>
            <a:ext cx="3253333" cy="494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İmplementasyonu - 3</a:t>
            </a:r>
            <a:endParaRPr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41ED928-C1AF-DD75-7800-46B8232FC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7" y="998893"/>
            <a:ext cx="4436326" cy="34728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5EEA324-3E3F-887B-B9D9-C51B90D8F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81" y="1006327"/>
            <a:ext cx="3782121" cy="17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6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553561" y="18984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tr" dirty="0"/>
              <a:t>Çözümün Biçimsel Diller Üzerinden Tarifi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 dirty="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53561" y="1129406"/>
            <a:ext cx="44016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i="1" u="sng" dirty="0"/>
              <a:t>2</a:t>
            </a:r>
            <a:r>
              <a:rPr lang="tr" sz="1500" i="1" u="sng" dirty="0"/>
              <a:t>.Kullanıcı Giriş ve Çıkışlar (Finite State Machine DFA ve NFA Modelleri)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tr" sz="1200" dirty="0"/>
              <a:t>Kullanıcı kimlik doğrulamasını ve yetkilendirmeyi uygulamak veya işlemek için sonlu durum makine (Finite State Machine) otomasyonu yöntemi kullanılacaktır.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tr" sz="1200" dirty="0"/>
              <a:t>Uygulamada tasarlanan tüm formlarda giriş doğrulamasını uygulayın, aynı yöntem kullanılacaktır.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tr" sz="1200" dirty="0"/>
              <a:t>Kullanıcı yetkilendirme ve doğrulama ve form giriş doğrulamasının örnek bir otomasyonu şekildeki gibidir</a:t>
            </a:r>
            <a:endParaRPr sz="12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499" y="1223675"/>
            <a:ext cx="2848500" cy="194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362" y="3271175"/>
            <a:ext cx="2570775" cy="17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>
            <a:spLocks noGrp="1"/>
          </p:cNvSpPr>
          <p:nvPr>
            <p:ph type="title"/>
          </p:nvPr>
        </p:nvSpPr>
        <p:spPr>
          <a:xfrm>
            <a:off x="1998892" y="308643"/>
            <a:ext cx="5502162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Proje Gelişim Süreci - Github</a:t>
            </a:r>
            <a:endParaRPr dirty="0"/>
          </a:p>
        </p:txBody>
      </p:sp>
      <p:pic>
        <p:nvPicPr>
          <p:cNvPr id="11" name="Resim 10" descr="metin, ekran, televizyon, siyah içeren bir resim&#10;&#10;Açıklama otomatik olarak oluşturuldu">
            <a:extLst>
              <a:ext uri="{FF2B5EF4-FFF2-40B4-BE49-F238E27FC236}">
                <a16:creationId xmlns:a16="http://schemas.microsoft.com/office/drawing/2014/main" id="{92871BD6-039A-9E92-54BC-EB434388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40" y="1129990"/>
            <a:ext cx="6287429" cy="3492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589225" y="5986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İÇİNDEKİLER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69350" y="1389025"/>
            <a:ext cx="4979400" cy="3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Amaç Hedef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-TR" sz="1500" dirty="0">
                <a:solidFill>
                  <a:schemeClr val="lt1"/>
                </a:solidFill>
                <a:latin typeface="Montserrat"/>
              </a:rPr>
              <a:t>Projede Kullanılan Teknolojiler</a:t>
            </a:r>
            <a:endParaRPr sz="15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Günümüzde Req. Man Sistemler Tarihçesi ve Kullanım Alanları</a:t>
            </a: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Uygulama 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Çözümün Biçimsel Diller Üzerinden Tarifi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AutoNum type="arabicPeriod"/>
            </a:pPr>
            <a:r>
              <a:rPr lang="tr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 Gelişim Süreci</a:t>
            </a:r>
            <a:endParaRPr sz="1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>
            <a:spLocks noGrp="1"/>
          </p:cNvSpPr>
          <p:nvPr>
            <p:ph type="title"/>
          </p:nvPr>
        </p:nvSpPr>
        <p:spPr>
          <a:xfrm>
            <a:off x="1151400" y="598575"/>
            <a:ext cx="79926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Proje Gelişim Süreci -Jira</a:t>
            </a:r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EA926A0-9EC1-4E78-E40E-9C700605F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08" y="1435230"/>
            <a:ext cx="6634772" cy="31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1151400" y="297712"/>
            <a:ext cx="79926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Proje Gelişim Süreci – Görev Dağılımı</a:t>
            </a:r>
            <a:endParaRPr dirty="0"/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7CCFA868-5271-2F2A-E92E-2760CCDF2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43006"/>
              </p:ext>
            </p:extLst>
          </p:nvPr>
        </p:nvGraphicFramePr>
        <p:xfrm>
          <a:off x="1295046" y="1035810"/>
          <a:ext cx="6697554" cy="3809978"/>
        </p:xfrm>
        <a:graphic>
          <a:graphicData uri="http://schemas.openxmlformats.org/drawingml/2006/table">
            <a:tbl>
              <a:tblPr firstRow="1" firstCol="1" bandRow="1"/>
              <a:tblGrid>
                <a:gridCol w="1197936">
                  <a:extLst>
                    <a:ext uri="{9D8B030D-6E8A-4147-A177-3AD203B41FA5}">
                      <a16:colId xmlns:a16="http://schemas.microsoft.com/office/drawing/2014/main" val="3502838802"/>
                    </a:ext>
                  </a:extLst>
                </a:gridCol>
                <a:gridCol w="1579098">
                  <a:extLst>
                    <a:ext uri="{9D8B030D-6E8A-4147-A177-3AD203B41FA5}">
                      <a16:colId xmlns:a16="http://schemas.microsoft.com/office/drawing/2014/main" val="4139128427"/>
                    </a:ext>
                  </a:extLst>
                </a:gridCol>
                <a:gridCol w="2123615">
                  <a:extLst>
                    <a:ext uri="{9D8B030D-6E8A-4147-A177-3AD203B41FA5}">
                      <a16:colId xmlns:a16="http://schemas.microsoft.com/office/drawing/2014/main" val="3336257566"/>
                    </a:ext>
                  </a:extLst>
                </a:gridCol>
                <a:gridCol w="1796905">
                  <a:extLst>
                    <a:ext uri="{9D8B030D-6E8A-4147-A177-3AD203B41FA5}">
                      <a16:colId xmlns:a16="http://schemas.microsoft.com/office/drawing/2014/main" val="1125355037"/>
                    </a:ext>
                  </a:extLst>
                </a:gridCol>
              </a:tblGrid>
              <a:tr h="210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Öğrenci Numara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Öğrenci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Uygulama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Görevleri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Rapor Görevleri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591262166"/>
                  </a:ext>
                </a:extLst>
              </a:tr>
              <a:tr h="11683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152120181098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Muhammed SUWANEH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İş değerlendirme Sayfası, Giriş Sayfası,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Görevlerim Sayfası, Profil Sayfası, Github Kurma, Prototip Tasarımı, 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Ders ile ilişkisi bilgileri, DFA Tasarımlar, Proje Ekip Değerlendirmesi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1488881447"/>
                  </a:ext>
                </a:extLst>
              </a:tr>
              <a:tr h="4495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152120181096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Hakam CHEDO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Çalışanlar Sayfası, Profil Sayfası, </a:t>
                      </a:r>
                      <a:r>
                        <a:rPr lang="tr-TR" sz="1000" dirty="0" err="1">
                          <a:solidFill>
                            <a:schemeClr val="tx1"/>
                          </a:solidFill>
                          <a:effectLst/>
                        </a:rPr>
                        <a:t>Jira</a:t>
                      </a: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 Kurma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Giriş, Kaynakça Düzeltme, İçindekiler, Kapak Sayfası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2246073327"/>
                  </a:ext>
                </a:extLst>
              </a:tr>
              <a:tr h="6891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152120191097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Enes AY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Gereksinimler Sayfası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Projede spesifik olarak neler yapılacak, Ele alınacak problemin net tarifi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2098463730"/>
                  </a:ext>
                </a:extLst>
              </a:tr>
              <a:tr h="2100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152120181074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Resulberdi AKYYEV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Dashboard Sayfası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Giriş, Kapak Sayfası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4237498629"/>
                  </a:ext>
                </a:extLst>
              </a:tr>
              <a:tr h="6891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152120171006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Yavuz Uçarkuş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>
                          <a:solidFill>
                            <a:schemeClr val="tx1"/>
                          </a:solidFill>
                          <a:effectLst/>
                        </a:rPr>
                        <a:t>Görevler Sayfası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000" dirty="0">
                          <a:solidFill>
                            <a:schemeClr val="tx1"/>
                          </a:solidFill>
                          <a:effectLst/>
                        </a:rPr>
                        <a:t>Projede spesifik olarak neler yapılacak, Ele alınacak problemin net tarifi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5342" marR="65342" marT="0" marB="0"/>
                </a:tc>
                <a:extLst>
                  <a:ext uri="{0D108BD9-81ED-4DB2-BD59-A6C34878D82A}">
                    <a16:rowId xmlns:a16="http://schemas.microsoft.com/office/drawing/2014/main" val="34866337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/>
        </p:nvSpPr>
        <p:spPr>
          <a:xfrm>
            <a:off x="2973775" y="2221125"/>
            <a:ext cx="348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600" dirty="0">
                <a:latin typeface="Nunito"/>
                <a:ea typeface="Nunito"/>
                <a:cs typeface="Nunito"/>
                <a:sym typeface="Nunito"/>
              </a:rPr>
              <a:t>TEŞEKKÜRLER</a:t>
            </a:r>
            <a:endParaRPr sz="36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459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Projemizin Amacı.</a:t>
            </a:r>
            <a:endParaRPr dirty="0"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678603" y="1373100"/>
            <a:ext cx="7377300" cy="3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 dirty="0"/>
              <a:t>Projemizdeki temel amaç bir projenin yönetiminin gereksinimler üzerinden nasıl gerçekleştiğini kavrayıp gereksinim temelli bir Req. Man. Uygulaması geliştirmektir.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 dirty="0"/>
              <a:t>Uygulama içindeki amaçlarımız</a:t>
            </a:r>
            <a:endParaRPr sz="16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Gereksinimlerin standartlaştılıp analizinin ve yönetiminin kolaylaştırılması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Projenin zaman yönetimi değerlendirilmesi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İş dağılımını etkin düzeyde yaparak görev karmaşasının önüne geçilmesi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 sürecinin şeffaf bir şekilde yönetilebilmesi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 dirty="0"/>
              <a:t>Projede rol alan üyelerin takibi ve değerlendirilmesi</a:t>
            </a:r>
            <a:endParaRPr sz="1400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 sz="1600" dirty="0"/>
              <a:t>şeklindedir.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AB2E-A107-1106-F395-56A4D49E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587903"/>
            <a:ext cx="7038900" cy="914100"/>
          </a:xfrm>
        </p:spPr>
        <p:txBody>
          <a:bodyPr/>
          <a:lstStyle/>
          <a:p>
            <a:r>
              <a:rPr lang="tr-TR" dirty="0"/>
              <a:t>Projede Kullanılan Teknolojiler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BD33E-6A99-61D7-E9B0-B7C3D460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415441"/>
            <a:ext cx="7038900" cy="3063309"/>
          </a:xfrm>
        </p:spPr>
        <p:txBody>
          <a:bodyPr/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C#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 err="1"/>
              <a:t>.Net</a:t>
            </a:r>
            <a:r>
              <a:rPr lang="en-US" sz="1800" dirty="0"/>
              <a:t> Framework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Windows Forms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XML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 err="1"/>
              <a:t>Fontawesome</a:t>
            </a:r>
            <a:endParaRPr lang="en-US"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Jira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GitHub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VS Studio 2022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7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Giriş - Requirements Management nedir ?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1378141" y="13009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 dirty="0">
                <a:latin typeface="Arial"/>
                <a:ea typeface="Arial"/>
                <a:cs typeface="Arial"/>
                <a:sym typeface="Arial"/>
              </a:rPr>
              <a:t>Gereksinim yönetimi (Requirements management), ürün geliştirme hedeflerinin başarıyla karşılanmasını sağlamaktır.</a:t>
            </a:r>
            <a:endParaRPr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115258" y="8926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tr" dirty="0"/>
              <a:t>Günümüzde Req. Man Sistemler Tarihçesi ve Kullanım Alanları</a:t>
            </a:r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784651" y="1315482"/>
            <a:ext cx="7812600" cy="3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Hayatımızda karşımıza çıkan çoğu alanda Gereksinim yönetim uygulamalarını görmek mümkündür. Gereksinimleri yönetmenin temel amacı verilen görevi izlemektir.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Günümüzde yazılım geliştirme sürecini hızlandırma da önemli bir rol oynamaktadır. Gereksinim yönetiminin tanıtılmasından sonra yazılım planlama, tasarlama, geliştirme ve dağıtma süreci daha kolay hale geldi.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Jira, ReSuite, Github, Bitbucket, Circle CI vesaire gereksinim yönetiminden yararlanan birçok teknolojilerden biridir.</a:t>
            </a:r>
            <a:endParaRPr sz="1400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Turizm, sağlık, endüstri, yazılım, tekstil ve daha birçok sektörde planlı bir iş çıkarmak isteyen kullanımı yaygın olan gereksinim yönetim sistemleri bir işin hızlı, anlaşılır, tarife uygun ve kolay yönetilebilir olması sebebiyle tercih edilir.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 dirty="0"/>
              <a:t>Ek olarak kendi projemizi geliştirmek için kullandığımız ve ilham aldığımız git-hub ve jira gereksinim yönetimi teknolojilerinin en bilindik örneklerindir.</a:t>
            </a:r>
            <a:endParaRPr sz="1400" dirty="0"/>
          </a:p>
          <a:p>
            <a:pPr marL="45720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1359725" y="3016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 - Giriş Sayfası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ED9793-CC7B-510C-16A9-2E30BDE837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15" y="993752"/>
            <a:ext cx="6324859" cy="3905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1549126" y="680351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Uygulama- Dashboard Sayfası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3B43717-F049-223A-3007-597B42654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375875"/>
            <a:ext cx="5913120" cy="3268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1266630" y="43768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Uygulama - Gereksinimler Sayfası</a:t>
            </a:r>
            <a:endParaRPr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4B76C47-B152-F4A1-768C-07DC54EFC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85" y="1345113"/>
            <a:ext cx="5760877" cy="336070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</TotalTime>
  <Words>567</Words>
  <Application>Microsoft Office PowerPoint</Application>
  <PresentationFormat>Ekran Gösterisi (16:9)</PresentationFormat>
  <Paragraphs>101</Paragraphs>
  <Slides>22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31" baseType="lpstr">
      <vt:lpstr>Lato</vt:lpstr>
      <vt:lpstr>Open Sans</vt:lpstr>
      <vt:lpstr>Arial</vt:lpstr>
      <vt:lpstr>Montserrat</vt:lpstr>
      <vt:lpstr>Century Gothic</vt:lpstr>
      <vt:lpstr>Nunito</vt:lpstr>
      <vt:lpstr>Wingdings 3</vt:lpstr>
      <vt:lpstr>Maven Pro</vt:lpstr>
      <vt:lpstr>İyon</vt:lpstr>
      <vt:lpstr> REQUIREMENTS MANAGEMENT &amp; WORK EVALUATION SYSTEM (GEREKSİNİMLER YÖNETİMİ VE İŞ DEĞERLENDİRME SİSTEMİ)</vt:lpstr>
      <vt:lpstr>PowerPoint Sunusu</vt:lpstr>
      <vt:lpstr>Projemizin Amacı.</vt:lpstr>
      <vt:lpstr>Projede Kullanılan Teknolojiler</vt:lpstr>
      <vt:lpstr>Giriş - Requirements Management nedir ?</vt:lpstr>
      <vt:lpstr>Günümüzde Req. Man Sistemler Tarihçesi ve Kullanım Alanları</vt:lpstr>
      <vt:lpstr>Uygulam - Giriş Sayfası</vt:lpstr>
      <vt:lpstr>Uygulama- Dashboard Sayfası</vt:lpstr>
      <vt:lpstr>Uygulama - Gereksinimler Sayfası</vt:lpstr>
      <vt:lpstr>Uygulama - Çalışanlar Sayfası</vt:lpstr>
      <vt:lpstr>Uygulama - Profil Sayfası</vt:lpstr>
      <vt:lpstr>Uygulama - Görevlerim</vt:lpstr>
      <vt:lpstr>Uygulama –İş Değerlendirme Sayfası</vt:lpstr>
      <vt:lpstr>Çözümün Biçimsel Diller Üzerinden Tarifi  </vt:lpstr>
      <vt:lpstr>İmplementasyonu</vt:lpstr>
      <vt:lpstr>İmplementasyonu - 2</vt:lpstr>
      <vt:lpstr>İmplementasyonu - 3</vt:lpstr>
      <vt:lpstr>Çözümün Biçimsel Diller Üzerinden Tarifi  </vt:lpstr>
      <vt:lpstr>Proje Gelişim Süreci - Github</vt:lpstr>
      <vt:lpstr>Proje Gelişim Süreci -Jira</vt:lpstr>
      <vt:lpstr>Proje Gelişim Süreci – Görev Dağılımı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REQUIREMENTS MANAGEMENT &amp; WORK EVALUATION SYSTEM (GEREKSİNİMLER YÖNETİMİ VE İŞ DEĞERLENDİRME SİSTEMİ)</dc:title>
  <cp:lastModifiedBy>MUHAMMED SUWANEH</cp:lastModifiedBy>
  <cp:revision>5</cp:revision>
  <dcterms:modified xsi:type="dcterms:W3CDTF">2022-05-30T11:22:25Z</dcterms:modified>
</cp:coreProperties>
</file>